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9" r:id="rId4"/>
    <p:sldId id="262" r:id="rId5"/>
    <p:sldId id="263" r:id="rId6"/>
    <p:sldId id="264" r:id="rId7"/>
    <p:sldId id="269" r:id="rId8"/>
    <p:sldId id="265" r:id="rId9"/>
    <p:sldId id="267" r:id="rId10"/>
    <p:sldId id="268" r:id="rId11"/>
    <p:sldId id="274" r:id="rId12"/>
    <p:sldId id="277" r:id="rId13"/>
    <p:sldId id="278" r:id="rId14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00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17" autoAdjust="0"/>
    <p:restoredTop sz="94660"/>
  </p:normalViewPr>
  <p:slideViewPr>
    <p:cSldViewPr snapToGrid="0">
      <p:cViewPr>
        <p:scale>
          <a:sx n="79" d="100"/>
          <a:sy n="79" d="100"/>
        </p:scale>
        <p:origin x="14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826863-6964-487A-ABB1-060A7C925857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03874C-4A88-4747-AB4E-1291EC149E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7235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1473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0866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7854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402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0800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2131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6134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7449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3883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1607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722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847BF8-AF09-4B3E-8745-46BEFD5AC6F8}" type="datetimeFigureOut">
              <a:rPr lang="it-IT" smtClean="0"/>
              <a:t>28/09/2023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A1AF7-3CD0-4D46-BE19-EAAB595E3B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5560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00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26B5CD-CD84-2F61-6A31-76B0C151C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2686594"/>
            <a:ext cx="7429500" cy="1939925"/>
          </a:xfrm>
        </p:spPr>
        <p:txBody>
          <a:bodyPr>
            <a:noAutofit/>
          </a:bodyPr>
          <a:lstStyle/>
          <a:p>
            <a:r>
              <a:rPr lang="it-IT" sz="2600" b="1" dirty="0">
                <a:solidFill>
                  <a:schemeClr val="bg1"/>
                </a:solidFill>
              </a:rPr>
              <a:t>Sviluppo e testing di Software conforme allo</a:t>
            </a:r>
            <a:br>
              <a:rPr lang="it-IT" sz="2600" b="1" dirty="0">
                <a:solidFill>
                  <a:schemeClr val="bg1"/>
                </a:solidFill>
              </a:rPr>
            </a:br>
            <a:r>
              <a:rPr lang="it-IT" sz="2600" b="1" dirty="0">
                <a:solidFill>
                  <a:schemeClr val="bg1"/>
                </a:solidFill>
              </a:rPr>
              <a:t>standard IEEE 3302-2022 per una codifica audio ad</a:t>
            </a:r>
            <a:br>
              <a:rPr lang="it-IT" sz="2600" b="1" dirty="0">
                <a:solidFill>
                  <a:schemeClr val="bg1"/>
                </a:solidFill>
              </a:rPr>
            </a:br>
            <a:r>
              <a:rPr lang="it-IT" sz="2600" b="1" dirty="0">
                <a:solidFill>
                  <a:schemeClr val="bg1"/>
                </a:solidFill>
              </a:rPr>
              <a:t>alta qualità per la conservazione del patrimonio</a:t>
            </a:r>
            <a:br>
              <a:rPr lang="it-IT" sz="2600" b="1" dirty="0">
                <a:solidFill>
                  <a:schemeClr val="bg1"/>
                </a:solidFill>
              </a:rPr>
            </a:br>
            <a:r>
              <a:rPr lang="it-IT" sz="2600" b="1" dirty="0">
                <a:solidFill>
                  <a:schemeClr val="bg1"/>
                </a:solidFill>
              </a:rPr>
              <a:t>culturale musicale utilizzando un approccio</a:t>
            </a:r>
            <a:br>
              <a:rPr lang="it-IT" sz="2600" b="1" dirty="0">
                <a:solidFill>
                  <a:schemeClr val="bg1"/>
                </a:solidFill>
              </a:rPr>
            </a:br>
            <a:r>
              <a:rPr lang="it-IT" sz="2600" b="1" dirty="0">
                <a:solidFill>
                  <a:schemeClr val="bg1"/>
                </a:solidFill>
              </a:rPr>
              <a:t>Test-</a:t>
            </a:r>
            <a:r>
              <a:rPr lang="it-IT" sz="2600" b="1" dirty="0" err="1">
                <a:solidFill>
                  <a:schemeClr val="bg1"/>
                </a:solidFill>
              </a:rPr>
              <a:t>Driven</a:t>
            </a:r>
            <a:r>
              <a:rPr lang="it-IT" sz="2600" b="1" dirty="0">
                <a:solidFill>
                  <a:schemeClr val="bg1"/>
                </a:solidFill>
              </a:rPr>
              <a:t> Development</a:t>
            </a:r>
          </a:p>
        </p:txBody>
      </p:sp>
      <p:pic>
        <p:nvPicPr>
          <p:cNvPr id="8" name="Immagine 7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69349AF7-EB74-9954-07E7-35C57F50CF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509" b="23859"/>
          <a:stretch/>
        </p:blipFill>
        <p:spPr>
          <a:xfrm>
            <a:off x="1554329" y="1068734"/>
            <a:ext cx="3050006" cy="1162748"/>
          </a:xfrm>
          <a:prstGeom prst="rect">
            <a:avLst/>
          </a:prstGeom>
        </p:spPr>
      </p:pic>
      <p:pic>
        <p:nvPicPr>
          <p:cNvPr id="10" name="Immagine 9" descr="Immagine che contiene testo, Carattere, Elementi grafici, schermata&#10;&#10;Descrizione generata automaticamente">
            <a:extLst>
              <a:ext uri="{FF2B5EF4-FFF2-40B4-BE49-F238E27FC236}">
                <a16:creationId xmlns:a16="http://schemas.microsoft.com/office/drawing/2014/main" id="{86A0C80F-0D1F-045D-1CB8-33BE92EAB69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589" y="921642"/>
            <a:ext cx="2192879" cy="1309840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6012BBB-0AF6-4919-52FD-6DA9A70E9031}"/>
              </a:ext>
            </a:extLst>
          </p:cNvPr>
          <p:cNvSpPr txBox="1"/>
          <p:nvPr/>
        </p:nvSpPr>
        <p:spPr>
          <a:xfrm>
            <a:off x="208373" y="5327377"/>
            <a:ext cx="1876926" cy="5425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63" b="1" dirty="0">
                <a:solidFill>
                  <a:schemeClr val="bg1"/>
                </a:solidFill>
              </a:rPr>
              <a:t>Laureando</a:t>
            </a:r>
          </a:p>
          <a:p>
            <a:pPr algn="r"/>
            <a:r>
              <a:rPr lang="it-IT" sz="1463" dirty="0">
                <a:solidFill>
                  <a:schemeClr val="bg1"/>
                </a:solidFill>
              </a:rPr>
              <a:t>Alberto Pasqualetto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AAAE894-2A7D-B31C-DF51-4FB1A6572F5C}"/>
              </a:ext>
            </a:extLst>
          </p:cNvPr>
          <p:cNvSpPr txBox="1"/>
          <p:nvPr/>
        </p:nvSpPr>
        <p:spPr>
          <a:xfrm>
            <a:off x="7220667" y="5327377"/>
            <a:ext cx="2476960" cy="1217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63" b="1" dirty="0">
                <a:solidFill>
                  <a:schemeClr val="bg1"/>
                </a:solidFill>
              </a:rPr>
              <a:t>Relatore</a:t>
            </a:r>
          </a:p>
          <a:p>
            <a:pPr algn="r"/>
            <a:r>
              <a:rPr lang="it-IT" sz="1463" dirty="0">
                <a:solidFill>
                  <a:schemeClr val="bg1"/>
                </a:solidFill>
              </a:rPr>
              <a:t>prof. Sergio Canazza</a:t>
            </a:r>
          </a:p>
          <a:p>
            <a:r>
              <a:rPr lang="it-IT" sz="1463" b="1" dirty="0">
                <a:solidFill>
                  <a:schemeClr val="bg1"/>
                </a:solidFill>
              </a:rPr>
              <a:t>Correlatori</a:t>
            </a:r>
          </a:p>
          <a:p>
            <a:pPr algn="r"/>
            <a:r>
              <a:rPr lang="it-IT" sz="1463" dirty="0">
                <a:solidFill>
                  <a:schemeClr val="bg1"/>
                </a:solidFill>
              </a:rPr>
              <a:t>dott. Alessandro Russo</a:t>
            </a:r>
          </a:p>
          <a:p>
            <a:pPr algn="r"/>
            <a:r>
              <a:rPr lang="it-IT" sz="1463" dirty="0">
                <a:solidFill>
                  <a:schemeClr val="bg1"/>
                </a:solidFill>
              </a:rPr>
              <a:t>dott. Matteo Spanio</a:t>
            </a:r>
          </a:p>
        </p:txBody>
      </p:sp>
    </p:spTree>
    <p:extLst>
      <p:ext uri="{BB962C8B-B14F-4D97-AF65-F5344CB8AC3E}">
        <p14:creationId xmlns:p14="http://schemas.microsoft.com/office/powerpoint/2010/main" val="3917452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o 10">
            <a:extLst>
              <a:ext uri="{FF2B5EF4-FFF2-40B4-BE49-F238E27FC236}">
                <a16:creationId xmlns:a16="http://schemas.microsoft.com/office/drawing/2014/main" id="{A27532BE-BFB4-923F-8566-F33178796EC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20672BF4-E997-EFCE-6520-1E8C979AA90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13" name="Immagine 12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EB351527-E6AE-1125-E52D-B2E5E3DA2C21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4" name="Immagine 13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F916A7E7-6423-BD75-900A-38D976F292C5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1430540"/>
            <a:ext cx="9423400" cy="5192510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it-IT" sz="2600" dirty="0"/>
              <a:t>Il confronto video è stato effettuato grazie al </a:t>
            </a:r>
            <a:r>
              <a:rPr lang="it-IT" sz="2600" b="1" dirty="0"/>
              <a:t>PSNR</a:t>
            </a:r>
            <a:r>
              <a:rPr lang="it-IT" sz="2600" dirty="0"/>
              <a:t> (</a:t>
            </a:r>
            <a:r>
              <a:rPr lang="it-IT" sz="2600" dirty="0" err="1"/>
              <a:t>peak</a:t>
            </a:r>
            <a:r>
              <a:rPr lang="it-IT" sz="2600" dirty="0"/>
              <a:t> </a:t>
            </a:r>
            <a:r>
              <a:rPr lang="it-IT" sz="2600" dirty="0" err="1"/>
              <a:t>signal</a:t>
            </a:r>
            <a:r>
              <a:rPr lang="it-IT" sz="2600" dirty="0"/>
              <a:t>-to-</a:t>
            </a:r>
            <a:r>
              <a:rPr lang="it-IT" sz="2600" dirty="0" err="1"/>
              <a:t>noise</a:t>
            </a:r>
            <a:r>
              <a:rPr lang="it-IT" sz="2600" dirty="0"/>
              <a:t> ratio) dei suoi frame.</a:t>
            </a:r>
          </a:p>
          <a:p>
            <a:pPr marL="0" indent="0">
              <a:buNone/>
            </a:pPr>
            <a:r>
              <a:rPr lang="it-IT" sz="2600" dirty="0"/>
              <a:t>Il PSNR è stato calcolato tramite FFmpeg.</a:t>
            </a:r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r>
              <a:rPr lang="it-IT" sz="2600" dirty="0"/>
              <a:t>È stata scelta una soglia di 25 dB e non ∞ perché i video non sono esattamente uguali a causa della sincronizzazione audio/video.</a:t>
            </a:r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r>
              <a:rPr lang="it-IT" sz="2600" dirty="0"/>
              <a:t>Si potrebbero studiare altre strategie o altri metodi come, ad esempio, la </a:t>
            </a:r>
            <a:r>
              <a:rPr lang="it-IT" sz="2600" i="1" dirty="0" err="1"/>
              <a:t>Structural</a:t>
            </a:r>
            <a:r>
              <a:rPr lang="it-IT" sz="2600" i="1" dirty="0"/>
              <a:t> </a:t>
            </a:r>
            <a:r>
              <a:rPr lang="it-IT" sz="2600" i="1" dirty="0" err="1"/>
              <a:t>similarity</a:t>
            </a:r>
            <a:r>
              <a:rPr lang="it-IT" sz="2600" i="1" dirty="0"/>
              <a:t> index </a:t>
            </a:r>
            <a:r>
              <a:rPr lang="it-IT" sz="2600" i="1" dirty="0" err="1"/>
              <a:t>measure</a:t>
            </a:r>
            <a:r>
              <a:rPr lang="it-IT" sz="2600" i="1" dirty="0"/>
              <a:t> </a:t>
            </a:r>
            <a:r>
              <a:rPr lang="it-IT" sz="2600" dirty="0"/>
              <a:t>(SSIM) o il </a:t>
            </a:r>
            <a:r>
              <a:rPr lang="it-IT" sz="2600" i="1" dirty="0" err="1"/>
              <a:t>fingerprinting</a:t>
            </a:r>
            <a:r>
              <a:rPr lang="it-IT" sz="2600" dirty="0"/>
              <a:t>, ma sono più lenti e il PSNR è comunque efficace anche se basso (25 dB).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354761" cy="794962"/>
          </a:xfrm>
        </p:spPr>
        <p:txBody>
          <a:bodyPr>
            <a:normAutofit/>
          </a:bodyPr>
          <a:lstStyle/>
          <a:p>
            <a:r>
              <a:rPr lang="it-IT" b="1" dirty="0" err="1">
                <a:solidFill>
                  <a:schemeClr val="bg1"/>
                </a:solidFill>
              </a:rPr>
              <a:t>Packager</a:t>
            </a:r>
            <a:r>
              <a:rPr lang="it-IT" b="1" dirty="0">
                <a:solidFill>
                  <a:schemeClr val="bg1"/>
                </a:solidFill>
              </a:rPr>
              <a:t> – Confronto video</a:t>
            </a:r>
          </a:p>
        </p:txBody>
      </p:sp>
    </p:spTree>
    <p:extLst>
      <p:ext uri="{BB962C8B-B14F-4D97-AF65-F5344CB8AC3E}">
        <p14:creationId xmlns:p14="http://schemas.microsoft.com/office/powerpoint/2010/main" val="1205468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o 10">
            <a:extLst>
              <a:ext uri="{FF2B5EF4-FFF2-40B4-BE49-F238E27FC236}">
                <a16:creationId xmlns:a16="http://schemas.microsoft.com/office/drawing/2014/main" id="{84B44263-71CE-5029-0665-61846F82E52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B2F87A55-0A30-28BE-99E2-5A1D953A7D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13" name="Immagine 12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108CC692-2B4C-AC06-880B-532310AE6AC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4" name="Immagine 13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4FF15771-6178-3DE1-823C-DF218180393C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1430540"/>
            <a:ext cx="9423400" cy="410960"/>
          </a:xfrm>
        </p:spPr>
        <p:txBody>
          <a:bodyPr numCol="1">
            <a:normAutofit lnSpcReduction="10000"/>
          </a:bodyPr>
          <a:lstStyle/>
          <a:p>
            <a:pPr marL="0" indent="0">
              <a:buNone/>
            </a:pPr>
            <a:r>
              <a:rPr lang="it-IT" sz="2400" dirty="0"/>
              <a:t>Per parallelizzare i test si usa il plugin </a:t>
            </a:r>
            <a:r>
              <a:rPr lang="it-IT" sz="2400" i="1" dirty="0" err="1"/>
              <a:t>pytest-xdist</a:t>
            </a:r>
            <a:r>
              <a:rPr lang="it-IT" sz="2400" dirty="0"/>
              <a:t> con l’opzione `-n auto`.</a:t>
            </a:r>
          </a:p>
          <a:p>
            <a:pPr marL="0" indent="0">
              <a:buNone/>
            </a:pPr>
            <a:endParaRPr lang="it-IT" sz="2400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494462" cy="7949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Parallelizzazione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87C9A5-6AB9-CE9A-C25F-6D558BCFCDBC}"/>
              </a:ext>
            </a:extLst>
          </p:cNvPr>
          <p:cNvSpPr txBox="1"/>
          <p:nvPr/>
        </p:nvSpPr>
        <p:spPr>
          <a:xfrm>
            <a:off x="234951" y="2001220"/>
            <a:ext cx="557011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it-IT" sz="2400" dirty="0"/>
              <a:t>Si è osservato che: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/>
              <a:t>Gran parte del tempo </a:t>
            </a:r>
            <a:r>
              <a:rPr lang="it-IT" sz="2400" dirty="0"/>
              <a:t>è occupata dall’esecuzione di prova dell’AIM (</a:t>
            </a:r>
            <a:r>
              <a:rPr lang="it-IT" sz="2400" b="1" dirty="0"/>
              <a:t>setup</a:t>
            </a:r>
            <a:r>
              <a:rPr lang="it-IT" sz="2400" dirty="0"/>
              <a:t>) non parallela.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I </a:t>
            </a:r>
            <a:r>
              <a:rPr lang="it-IT" sz="2400" b="1" dirty="0"/>
              <a:t>tempi di esecuzione sequenziale e parallela sono simili</a:t>
            </a:r>
            <a:r>
              <a:rPr lang="it-IT" sz="24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b="1" dirty="0"/>
              <a:t>All’infinito</a:t>
            </a:r>
            <a:r>
              <a:rPr lang="it-IT" sz="2400" dirty="0"/>
              <a:t> il tempo </a:t>
            </a:r>
            <a:r>
              <a:rPr lang="it-IT" sz="2400" b="1" dirty="0"/>
              <a:t>migliora</a:t>
            </a:r>
            <a:r>
              <a:rPr lang="it-IT" sz="2400" dirty="0"/>
              <a:t> parallelizzando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/>
              <a:t>In </a:t>
            </a:r>
            <a:r>
              <a:rPr lang="it-IT" sz="2400" b="1" dirty="0"/>
              <a:t>tempi</a:t>
            </a:r>
            <a:r>
              <a:rPr lang="it-IT" sz="2400" dirty="0"/>
              <a:t> molto </a:t>
            </a:r>
            <a:r>
              <a:rPr lang="it-IT" sz="2400" b="1" dirty="0"/>
              <a:t>brevi</a:t>
            </a:r>
            <a:r>
              <a:rPr lang="it-IT" sz="2400" dirty="0"/>
              <a:t> occupa relativamente </a:t>
            </a:r>
            <a:r>
              <a:rPr lang="it-IT" sz="2400" b="1" dirty="0"/>
              <a:t>più tempo lo </a:t>
            </a:r>
            <a:r>
              <a:rPr lang="it-IT" sz="2400" b="1" dirty="0" err="1"/>
              <a:t>spawn</a:t>
            </a:r>
            <a:r>
              <a:rPr lang="it-IT" sz="2400" b="1" dirty="0"/>
              <a:t> dei workers.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4BC7561-3D3E-D6B2-797B-2A3FC9439D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5064" y="2343583"/>
            <a:ext cx="3865986" cy="3720329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23C9A59-790A-214F-CE0C-486C82CD3F15}"/>
              </a:ext>
            </a:extLst>
          </p:cNvPr>
          <p:cNvSpPr txBox="1"/>
          <p:nvPr/>
        </p:nvSpPr>
        <p:spPr>
          <a:xfrm>
            <a:off x="247650" y="6248495"/>
            <a:ext cx="927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Quindi si è scelto di </a:t>
            </a:r>
            <a:r>
              <a:rPr lang="it-IT" sz="2400" b="1" dirty="0"/>
              <a:t>disabilitare</a:t>
            </a:r>
            <a:r>
              <a:rPr lang="it-IT" sz="2400" dirty="0"/>
              <a:t> la parallelizzazione.</a:t>
            </a:r>
          </a:p>
        </p:txBody>
      </p:sp>
    </p:spTree>
    <p:extLst>
      <p:ext uri="{BB962C8B-B14F-4D97-AF65-F5344CB8AC3E}">
        <p14:creationId xmlns:p14="http://schemas.microsoft.com/office/powerpoint/2010/main" val="3380712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3A2EA796-34F3-A78A-E64B-87C7A52554D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83C500C7-6AA3-F836-30B5-6F1C60B1067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9" name="Immagine 8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7620C38A-C74A-3C53-1E6D-A70DF1B425A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0" name="Immagine 9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0F8F56CD-F32E-EAD1-1707-8D4113023AFF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300" y="3579780"/>
            <a:ext cx="9423400" cy="3102549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it-IT" sz="2400" dirty="0"/>
              <a:t>In futuro si potrebbe:</a:t>
            </a:r>
          </a:p>
          <a:p>
            <a:r>
              <a:rPr lang="it-IT" sz="2400" b="1" dirty="0"/>
              <a:t>Migliorare l’audio </a:t>
            </a:r>
            <a:r>
              <a:rPr lang="it-IT" sz="2400" dirty="0"/>
              <a:t>della copia di accesso </a:t>
            </a:r>
            <a:r>
              <a:rPr lang="it-IT" sz="2400" b="1" dirty="0"/>
              <a:t>grazie alle irregolarità video</a:t>
            </a:r>
          </a:p>
          <a:p>
            <a:r>
              <a:rPr lang="it-IT" sz="2400" dirty="0"/>
              <a:t>Implementare la </a:t>
            </a:r>
            <a:r>
              <a:rPr lang="it-IT" sz="2400" b="1" dirty="0"/>
              <a:t>parallelizzazione nel setup</a:t>
            </a:r>
          </a:p>
          <a:p>
            <a:r>
              <a:rPr lang="it-IT" sz="2400" dirty="0"/>
              <a:t>Verificare i vantaggi della parallelizzazione utilizzando più pacchetti di dataset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800" y="167536"/>
            <a:ext cx="6494462" cy="7949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Conclusioni</a:t>
            </a:r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3EDB914F-6F7F-7C5B-86AD-C5A182889542}"/>
              </a:ext>
            </a:extLst>
          </p:cNvPr>
          <p:cNvSpPr txBox="1">
            <a:spLocks/>
          </p:cNvSpPr>
          <p:nvPr/>
        </p:nvSpPr>
        <p:spPr>
          <a:xfrm>
            <a:off x="247650" y="1430540"/>
            <a:ext cx="9423400" cy="1857409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sz="2400" dirty="0"/>
              <a:t>Per completare il lavoro svolto sarebbe opportuno:</a:t>
            </a:r>
          </a:p>
          <a:p>
            <a:r>
              <a:rPr lang="it-IT" sz="2400" dirty="0"/>
              <a:t>Scrivere i </a:t>
            </a:r>
            <a:r>
              <a:rPr lang="it-IT" sz="2400" b="1" dirty="0"/>
              <a:t>test per gli altri </a:t>
            </a:r>
            <a:r>
              <a:rPr lang="it-IT" sz="2400" b="1" dirty="0" err="1"/>
              <a:t>AIMs</a:t>
            </a:r>
            <a:endParaRPr lang="it-IT" sz="2400" b="1" dirty="0"/>
          </a:p>
          <a:p>
            <a:r>
              <a:rPr lang="it-IT" sz="2400" dirty="0"/>
              <a:t>Eseguire un </a:t>
            </a:r>
            <a:r>
              <a:rPr lang="it-IT" sz="2400" b="1" dirty="0"/>
              <a:t>fine tuning </a:t>
            </a:r>
            <a:r>
              <a:rPr lang="it-IT" sz="2400" dirty="0"/>
              <a:t>dei valori di </a:t>
            </a:r>
            <a:r>
              <a:rPr lang="it-IT" sz="2400" b="1" dirty="0"/>
              <a:t>soglia</a:t>
            </a:r>
            <a:r>
              <a:rPr lang="it-IT" sz="2400" dirty="0"/>
              <a:t> con un maggior numero di pacchetti di dataset</a:t>
            </a:r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8842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00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26B5CD-CD84-2F61-6A31-76B0C151C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3057797"/>
            <a:ext cx="7429500" cy="742405"/>
          </a:xfrm>
        </p:spPr>
        <p:txBody>
          <a:bodyPr>
            <a:noAutofit/>
          </a:bodyPr>
          <a:lstStyle/>
          <a:p>
            <a:r>
              <a:rPr lang="it-IT" sz="4800" b="1" dirty="0">
                <a:solidFill>
                  <a:schemeClr val="bg1"/>
                </a:solidFill>
              </a:rPr>
              <a:t>Grazie per l’attenzione</a:t>
            </a:r>
          </a:p>
        </p:txBody>
      </p:sp>
      <p:pic>
        <p:nvPicPr>
          <p:cNvPr id="8" name="Immagine 7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69349AF7-EB74-9954-07E7-35C57F50CF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509" b="23859"/>
          <a:stretch/>
        </p:blipFill>
        <p:spPr>
          <a:xfrm>
            <a:off x="0" y="51607"/>
            <a:ext cx="3050006" cy="1162748"/>
          </a:xfrm>
          <a:prstGeom prst="rect">
            <a:avLst/>
          </a:prstGeom>
        </p:spPr>
      </p:pic>
      <p:pic>
        <p:nvPicPr>
          <p:cNvPr id="10" name="Immagine 9" descr="Immagine che contiene testo, Carattere, Elementi grafici, schermata&#10;&#10;Descrizione generata automaticamente">
            <a:extLst>
              <a:ext uri="{FF2B5EF4-FFF2-40B4-BE49-F238E27FC236}">
                <a16:creationId xmlns:a16="http://schemas.microsoft.com/office/drawing/2014/main" id="{86A0C80F-0D1F-045D-1CB8-33BE92EAB69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121" y="-2485"/>
            <a:ext cx="2192879" cy="130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780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1240039"/>
            <a:ext cx="9410700" cy="5520055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it-IT" sz="2600" dirty="0"/>
              <a:t>È importante </a:t>
            </a:r>
            <a:r>
              <a:rPr lang="it-IT" sz="2600" b="1" dirty="0"/>
              <a:t>preservare</a:t>
            </a:r>
            <a:r>
              <a:rPr lang="it-IT" sz="2600" dirty="0"/>
              <a:t> le opere dell’uomo dall’usura e dal tempo.</a:t>
            </a:r>
          </a:p>
          <a:p>
            <a:pPr marL="0" indent="0">
              <a:buNone/>
            </a:pPr>
            <a:endParaRPr lang="it-IT" sz="1000" dirty="0"/>
          </a:p>
          <a:p>
            <a:pPr marL="0" indent="0">
              <a:buNone/>
            </a:pPr>
            <a:r>
              <a:rPr lang="it-IT" sz="2600" b="1" dirty="0"/>
              <a:t>Conservazione passiva </a:t>
            </a:r>
            <a:r>
              <a:rPr lang="it-IT" sz="2600" dirty="0"/>
              <a:t>→ salvaguardia dell’opera fisica</a:t>
            </a:r>
          </a:p>
          <a:p>
            <a:pPr marL="0" indent="0">
              <a:buNone/>
            </a:pPr>
            <a:r>
              <a:rPr lang="it-IT" sz="2600" b="1" dirty="0"/>
              <a:t>Conservazione attiva </a:t>
            </a:r>
            <a:r>
              <a:rPr lang="it-IT" sz="2600" dirty="0"/>
              <a:t>→ salvaguardia del contenuto</a:t>
            </a:r>
          </a:p>
          <a:p>
            <a:pPr marL="0" indent="0">
              <a:buNone/>
            </a:pPr>
            <a:endParaRPr lang="it-IT" sz="1000" dirty="0"/>
          </a:p>
          <a:p>
            <a:pPr marL="0" indent="0">
              <a:buNone/>
            </a:pPr>
            <a:r>
              <a:rPr lang="it-IT" sz="2600" dirty="0"/>
              <a:t>Un metodo di conservazione attiva è la </a:t>
            </a:r>
            <a:r>
              <a:rPr lang="it-IT" sz="2600" b="1" dirty="0"/>
              <a:t>digitalizzazione</a:t>
            </a:r>
            <a:r>
              <a:rPr lang="it-IT" sz="2600" dirty="0"/>
              <a:t>.</a:t>
            </a:r>
          </a:p>
          <a:p>
            <a:pPr marL="0" indent="0">
              <a:buNone/>
            </a:pPr>
            <a:r>
              <a:rPr lang="it-IT" sz="2600" dirty="0"/>
              <a:t>Per ottenere una digitalizzazione </a:t>
            </a:r>
            <a:r>
              <a:rPr lang="it-IT" sz="2600" b="1" dirty="0"/>
              <a:t>fedele</a:t>
            </a:r>
            <a:r>
              <a:rPr lang="it-IT" sz="2600" dirty="0"/>
              <a:t> si devono memorizzare:</a:t>
            </a:r>
          </a:p>
          <a:p>
            <a:r>
              <a:rPr lang="it-IT" sz="2600" dirty="0"/>
              <a:t>Informazione primaria (musica per nastro magnetico) </a:t>
            </a:r>
          </a:p>
          <a:p>
            <a:r>
              <a:rPr lang="it-IT" sz="2600" dirty="0"/>
              <a:t>Informazioni ausiliarie (annotazioni, alterazioni, storia)</a:t>
            </a:r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r>
              <a:rPr lang="it-IT" sz="2600" dirty="0"/>
              <a:t>È importante </a:t>
            </a:r>
            <a:r>
              <a:rPr lang="it-IT" sz="2600" b="1" dirty="0"/>
              <a:t>automatizzare</a:t>
            </a:r>
            <a:r>
              <a:rPr lang="it-IT" sz="2600" dirty="0"/>
              <a:t> le attività ripetitive per evitare errori e risparmiare sui costi.</a:t>
            </a:r>
          </a:p>
          <a:p>
            <a:pPr marL="0" indent="0">
              <a:buNone/>
            </a:pPr>
            <a:endParaRPr lang="it-IT" sz="2600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D803C682-4934-12E0-4101-845B297640E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AB35A570-EF84-6C1C-3914-91A51121EDB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5" name="Immagine 4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83737BE1-1E89-F607-81A8-D688335F0A0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6" name="Immagine 5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632089F4-98D1-81B0-88E0-D5C7D6C2300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354761" cy="7949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Conservazione</a:t>
            </a:r>
          </a:p>
        </p:txBody>
      </p:sp>
    </p:spTree>
    <p:extLst>
      <p:ext uri="{BB962C8B-B14F-4D97-AF65-F5344CB8AC3E}">
        <p14:creationId xmlns:p14="http://schemas.microsoft.com/office/powerpoint/2010/main" val="1783935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BEAA4C9F-212D-3F12-F0DF-C7B17294B7A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921D760E-7C0F-7CBE-DFE1-D5C28A9151A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9" name="Immagine 8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21319FBA-9BF4-F6DF-AC6D-044F88EBB570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0" name="Immagine 9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90CB0BF9-D25A-37AF-20FE-8D13524C549F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1240040"/>
            <a:ext cx="9515124" cy="2011910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it-IT" sz="2600" b="1" dirty="0" err="1"/>
              <a:t>Moving</a:t>
            </a:r>
            <a:r>
              <a:rPr lang="it-IT" sz="2600" b="1" dirty="0"/>
              <a:t> Picture, Audio and Data Coding by </a:t>
            </a:r>
            <a:r>
              <a:rPr lang="it-IT" sz="2600" b="1" dirty="0" err="1"/>
              <a:t>Artificial</a:t>
            </a:r>
            <a:r>
              <a:rPr lang="it-IT" sz="2600" b="1" dirty="0"/>
              <a:t> Intelligence (MPAI)</a:t>
            </a:r>
            <a:r>
              <a:rPr lang="it-IT" sz="2600" dirty="0"/>
              <a:t>, il successore del più blasonato MPEG, è un’organizzazione con l’obiettivo di promuovere </a:t>
            </a:r>
            <a:r>
              <a:rPr lang="it-IT" sz="2600" b="1" dirty="0"/>
              <a:t>codifiche</a:t>
            </a:r>
            <a:r>
              <a:rPr lang="it-IT" sz="2600" dirty="0"/>
              <a:t> basate su </a:t>
            </a:r>
            <a:r>
              <a:rPr lang="it-IT" sz="2600" b="1" dirty="0"/>
              <a:t>intelligenza artificiale</a:t>
            </a:r>
            <a:r>
              <a:rPr lang="it-IT" sz="2600" dirty="0"/>
              <a:t> e licenze che ne favoriscono l’accesso.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354761" cy="7949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MPAI</a:t>
            </a:r>
          </a:p>
        </p:txBody>
      </p:sp>
      <p:pic>
        <p:nvPicPr>
          <p:cNvPr id="4" name="Immagine 3" descr="Immagine che contiene testo, diagramma, schermata, Carattere&#10;&#10;Descrizione generata automaticamente">
            <a:extLst>
              <a:ext uri="{FF2B5EF4-FFF2-40B4-BE49-F238E27FC236}">
                <a16:creationId xmlns:a16="http://schemas.microsoft.com/office/drawing/2014/main" id="{A2FD9F43-FB6F-6750-6BDE-5A3BB7B46E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189" y="3308281"/>
            <a:ext cx="5189794" cy="1314428"/>
          </a:xfrm>
          <a:prstGeom prst="rect">
            <a:avLst/>
          </a:prstGeom>
        </p:spPr>
      </p:pic>
      <p:pic>
        <p:nvPicPr>
          <p:cNvPr id="5" name="Immagine 4" descr="Immagine che contiene testo, schermata, diagramma, schermo&#10;&#10;Descrizione generata automaticamente">
            <a:extLst>
              <a:ext uri="{FF2B5EF4-FFF2-40B4-BE49-F238E27FC236}">
                <a16:creationId xmlns:a16="http://schemas.microsoft.com/office/drawing/2014/main" id="{F53DF30D-988A-3840-1DEF-834A245A7F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29" y="5208562"/>
            <a:ext cx="3083691" cy="1573137"/>
          </a:xfrm>
          <a:prstGeom prst="rect">
            <a:avLst/>
          </a:prstGeom>
        </p:spPr>
      </p:pic>
      <p:pic>
        <p:nvPicPr>
          <p:cNvPr id="6" name="Immagine 5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62B7182A-197E-95FD-C154-5AB6015E78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568" y="5208562"/>
            <a:ext cx="2516154" cy="155153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F375061-A75F-C689-A901-0E540C0DDB4B}"/>
              </a:ext>
            </a:extLst>
          </p:cNvPr>
          <p:cNvSpPr txBox="1"/>
          <p:nvPr/>
        </p:nvSpPr>
        <p:spPr>
          <a:xfrm>
            <a:off x="3429571" y="2804042"/>
            <a:ext cx="2781031" cy="504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600" i="1" dirty="0"/>
              <a:t>AI Framework (AIF)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2564CD4-5748-AC2E-0533-C7588A4F3A52}"/>
              </a:ext>
            </a:extLst>
          </p:cNvPr>
          <p:cNvSpPr txBox="1"/>
          <p:nvPr/>
        </p:nvSpPr>
        <p:spPr>
          <a:xfrm>
            <a:off x="593890" y="4716119"/>
            <a:ext cx="276323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600" i="1" dirty="0"/>
              <a:t>AI Workflow (AIW)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590C6F6-0465-7818-5CD7-EFFB4E7B1E35}"/>
              </a:ext>
            </a:extLst>
          </p:cNvPr>
          <p:cNvSpPr txBox="1"/>
          <p:nvPr/>
        </p:nvSpPr>
        <p:spPr>
          <a:xfrm>
            <a:off x="6589996" y="4716119"/>
            <a:ext cx="2563354" cy="492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600" i="1" dirty="0"/>
              <a:t>AI Module (AIM)</a:t>
            </a:r>
          </a:p>
        </p:txBody>
      </p:sp>
    </p:spTree>
    <p:extLst>
      <p:ext uri="{BB962C8B-B14F-4D97-AF65-F5344CB8AC3E}">
        <p14:creationId xmlns:p14="http://schemas.microsoft.com/office/powerpoint/2010/main" val="551258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o 10">
            <a:extLst>
              <a:ext uri="{FF2B5EF4-FFF2-40B4-BE49-F238E27FC236}">
                <a16:creationId xmlns:a16="http://schemas.microsoft.com/office/drawing/2014/main" id="{65681451-BB28-5205-6F93-4D0120E7945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5D20B789-191E-C760-E0B7-8B652DEEF08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13" name="Immagine 12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5B14918B-18D7-4060-4793-BBF559412422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4" name="Immagine 13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271097C8-F5A3-F03B-7B02-C9037741962D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150" y="2217693"/>
            <a:ext cx="5982646" cy="4630579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it-IT" sz="2600" dirty="0"/>
              <a:t>In CAE è presente l’AIW «</a:t>
            </a:r>
            <a:r>
              <a:rPr lang="it-IT" sz="2600" b="1" dirty="0"/>
              <a:t>Audio Recording </a:t>
            </a:r>
            <a:r>
              <a:rPr lang="it-IT" sz="2600" b="1" dirty="0" err="1"/>
              <a:t>Preservation</a:t>
            </a:r>
            <a:r>
              <a:rPr lang="it-IT" sz="2600" dirty="0"/>
              <a:t>» (ARP) che è il metodo di </a:t>
            </a:r>
            <a:r>
              <a:rPr lang="it-IT" sz="2600" b="1" dirty="0"/>
              <a:t>digitalizzazione</a:t>
            </a:r>
            <a:r>
              <a:rPr lang="it-IT" sz="2600" dirty="0"/>
              <a:t> del CSC.</a:t>
            </a:r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r>
              <a:rPr lang="it-IT" sz="2600" dirty="0"/>
              <a:t>Il </a:t>
            </a:r>
            <a:r>
              <a:rPr lang="it-IT" sz="2600" b="1" dirty="0"/>
              <a:t>Centro di </a:t>
            </a:r>
            <a:r>
              <a:rPr lang="it-IT" sz="2600" b="1" dirty="0" err="1"/>
              <a:t>Sonologia</a:t>
            </a:r>
            <a:r>
              <a:rPr lang="it-IT" sz="2600" b="1" dirty="0"/>
              <a:t> Computazionale</a:t>
            </a:r>
            <a:r>
              <a:rPr lang="it-IT" sz="2600" dirty="0"/>
              <a:t> (CSC) è uno dei poli più all’avanguardia sulla digitalizzazione di open-</a:t>
            </a:r>
            <a:r>
              <a:rPr lang="it-IT" sz="2600" dirty="0" err="1"/>
              <a:t>reel</a:t>
            </a:r>
            <a:r>
              <a:rPr lang="it-IT" sz="2600" dirty="0"/>
              <a:t> tapes.</a:t>
            </a:r>
          </a:p>
          <a:p>
            <a:pPr marL="0" indent="0">
              <a:buNone/>
            </a:pPr>
            <a:endParaRPr lang="it-IT" sz="300" dirty="0"/>
          </a:p>
          <a:p>
            <a:pPr marL="0" indent="0">
              <a:buNone/>
            </a:pPr>
            <a:r>
              <a:rPr lang="it-IT" sz="2600" dirty="0"/>
              <a:t>L’innovazione principale è la </a:t>
            </a:r>
            <a:r>
              <a:rPr lang="it-IT" sz="2600" b="1" dirty="0"/>
              <a:t>registrazione video</a:t>
            </a:r>
            <a:r>
              <a:rPr lang="it-IT" sz="2600" dirty="0"/>
              <a:t> del nastro contemporanea alla registrazione audio.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354761" cy="7949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MPAI-CAE-ARP</a:t>
            </a:r>
          </a:p>
        </p:txBody>
      </p:sp>
      <p:pic>
        <p:nvPicPr>
          <p:cNvPr id="7" name="Immagine 6" descr="Immagine che contiene testo, schermata, diagramma, schermo&#10;&#10;Descrizione generata automaticamente">
            <a:extLst>
              <a:ext uri="{FF2B5EF4-FFF2-40B4-BE49-F238E27FC236}">
                <a16:creationId xmlns:a16="http://schemas.microsoft.com/office/drawing/2014/main" id="{EFE104BA-6DAE-F6B5-55FC-CDF9CCDD7A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378" y="2227421"/>
            <a:ext cx="3682633" cy="1878684"/>
          </a:xfrm>
          <a:prstGeom prst="rect">
            <a:avLst/>
          </a:prstGeom>
        </p:spPr>
      </p:pic>
      <p:pic>
        <p:nvPicPr>
          <p:cNvPr id="9" name="Immagine 8" descr="Immagine che contiene elettrodomestico da cucina, Elettrodomestico, interno, elettrodomestico&#10;&#10;Descrizione generata automaticamente">
            <a:extLst>
              <a:ext uri="{FF2B5EF4-FFF2-40B4-BE49-F238E27FC236}">
                <a16:creationId xmlns:a16="http://schemas.microsoft.com/office/drawing/2014/main" id="{07D5C57B-3A1E-B897-3EB8-7EE6580D5B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618" y="4170160"/>
            <a:ext cx="2842154" cy="208280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7B4EEE2-FF2F-4087-C0DA-38E89B9939FE}"/>
              </a:ext>
            </a:extLst>
          </p:cNvPr>
          <p:cNvSpPr txBox="1"/>
          <p:nvPr/>
        </p:nvSpPr>
        <p:spPr>
          <a:xfrm>
            <a:off x="311150" y="1242535"/>
            <a:ext cx="943386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600" dirty="0" err="1"/>
              <a:t>Context-based</a:t>
            </a:r>
            <a:r>
              <a:rPr lang="it-IT" sz="2600" dirty="0"/>
              <a:t> Audio Enhancement è un AIF di MPAI ed è riconosciuto standard </a:t>
            </a:r>
            <a:r>
              <a:rPr lang="it-IT" sz="2600" i="1" dirty="0"/>
              <a:t>IEEE 3302-2022</a:t>
            </a:r>
            <a:r>
              <a:rPr lang="it-IT" sz="2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4265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o 15">
            <a:extLst>
              <a:ext uri="{FF2B5EF4-FFF2-40B4-BE49-F238E27FC236}">
                <a16:creationId xmlns:a16="http://schemas.microsoft.com/office/drawing/2014/main" id="{7CF61D06-72EF-C2B6-FD73-817BDE81058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6EE1F86D-50CA-3726-3CD3-67F157E2D9A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18" name="Immagine 17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A66FE508-DA8B-7600-C1B5-27D3DE3C9FAF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9" name="Immagine 18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00480028-85E6-D79B-F023-0D9E9AE5FF0A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150" y="1240040"/>
            <a:ext cx="7042150" cy="5516360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it-IT" sz="2600" dirty="0"/>
              <a:t>ARP si basa sulla </a:t>
            </a:r>
            <a:r>
              <a:rPr lang="it-IT" sz="2600" b="1" dirty="0"/>
              <a:t>classificazione</a:t>
            </a:r>
            <a:r>
              <a:rPr lang="it-IT" sz="2600" dirty="0"/>
              <a:t> delle «irregolarità» trovate in </a:t>
            </a:r>
            <a:r>
              <a:rPr lang="it-IT" sz="2600" b="1" dirty="0"/>
              <a:t>video</a:t>
            </a:r>
            <a:r>
              <a:rPr lang="it-IT" sz="2600" dirty="0"/>
              <a:t> e in </a:t>
            </a:r>
            <a:r>
              <a:rPr lang="it-IT" sz="2600" b="1" dirty="0"/>
              <a:t>audio</a:t>
            </a:r>
            <a:r>
              <a:rPr lang="it-IT" sz="2600" dirty="0"/>
              <a:t>.</a:t>
            </a:r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r>
              <a:rPr lang="it-IT" sz="2600" dirty="0"/>
              <a:t>Dal video vengono catturate le </a:t>
            </a:r>
            <a:r>
              <a:rPr lang="it-IT" sz="2600" b="1" dirty="0"/>
              <a:t>immagini</a:t>
            </a:r>
            <a:r>
              <a:rPr lang="it-IT" sz="2600" dirty="0"/>
              <a:t> delle irregolarità riconosciute tramite IA per avere un’alta fedeltà di memorizzazione.</a:t>
            </a:r>
          </a:p>
          <a:p>
            <a:pPr marL="0" indent="0">
              <a:buNone/>
            </a:pPr>
            <a:r>
              <a:rPr lang="it-IT" sz="2600" dirty="0"/>
              <a:t>Accuratezza: &gt;98,8%.</a:t>
            </a:r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r>
              <a:rPr lang="it-IT" sz="2600" dirty="0"/>
              <a:t>Dall’audio, tramite IA, vengono riconosciute </a:t>
            </a:r>
            <a:r>
              <a:rPr lang="it-IT" sz="2600" b="1" dirty="0"/>
              <a:t>velocità, equalizzazione e verso di registrazione</a:t>
            </a:r>
            <a:r>
              <a:rPr lang="it-IT" sz="2600" dirty="0"/>
              <a:t> corretti in caso di digitalizzazione con impostazioni errate.</a:t>
            </a:r>
          </a:p>
          <a:p>
            <a:pPr marL="0" indent="0">
              <a:buNone/>
            </a:pPr>
            <a:r>
              <a:rPr lang="it-IT" sz="2600" dirty="0"/>
              <a:t>Accuratezza: 93,7%.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354761" cy="7949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ARP - Classificatori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34B5E5A5-50CB-9A2D-A9DA-91035902DE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5495" y="1143044"/>
            <a:ext cx="2089355" cy="1997081"/>
          </a:xfrm>
          <a:prstGeom prst="rect">
            <a:avLst/>
          </a:prstGeom>
        </p:spPr>
      </p:pic>
      <p:pic>
        <p:nvPicPr>
          <p:cNvPr id="13" name="Immagine 12" descr="Immagine che contiene bianco e nero, strumento, interno, motore&#10;&#10;Descrizione generata automaticamente">
            <a:extLst>
              <a:ext uri="{FF2B5EF4-FFF2-40B4-BE49-F238E27FC236}">
                <a16:creationId xmlns:a16="http://schemas.microsoft.com/office/drawing/2014/main" id="{3B7860D4-CF90-9934-595B-E32B5D844E8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8" t="31492" r="26716" b="4519"/>
          <a:stretch/>
        </p:blipFill>
        <p:spPr>
          <a:xfrm>
            <a:off x="7430356" y="5002211"/>
            <a:ext cx="2234343" cy="1707039"/>
          </a:xfrm>
          <a:prstGeom prst="rect">
            <a:avLst/>
          </a:prstGeom>
        </p:spPr>
      </p:pic>
      <p:pic>
        <p:nvPicPr>
          <p:cNvPr id="15" name="Immagine 14" descr="Immagine che contiene Elettrodomestico, elettrodomestico da cucina, Piccolo elettrodomestico, interno&#10;&#10;Descrizione generata automaticamente">
            <a:extLst>
              <a:ext uri="{FF2B5EF4-FFF2-40B4-BE49-F238E27FC236}">
                <a16:creationId xmlns:a16="http://schemas.microsoft.com/office/drawing/2014/main" id="{6A275571-6F26-01C1-FAFF-93A95DD06A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354" y="3191401"/>
            <a:ext cx="2234343" cy="178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80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o 9">
            <a:extLst>
              <a:ext uri="{FF2B5EF4-FFF2-40B4-BE49-F238E27FC236}">
                <a16:creationId xmlns:a16="http://schemas.microsoft.com/office/drawing/2014/main" id="{74A7AD04-96B3-A74E-94B9-A8EA0BE8D1D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03381F4C-4EDC-EB35-6CD6-25D99AA8204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12" name="Immagine 11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05C2BF6F-61DB-DAF8-514D-B9CF6BE1F200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4" name="Immagine 13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EAE9D84E-E3FF-F7FE-D4EB-2FE779FA0A99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150" y="1240040"/>
            <a:ext cx="9264650" cy="5516360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it-IT" sz="2600" dirty="0"/>
              <a:t>I test di conformità sono un insieme di attività di </a:t>
            </a:r>
            <a:r>
              <a:rPr lang="it-IT" sz="2600" b="1" dirty="0"/>
              <a:t>verifica dell’aderenza di un prodotto alle specifiche tecniche</a:t>
            </a:r>
            <a:r>
              <a:rPr lang="it-IT" sz="2600" dirty="0"/>
              <a:t>.</a:t>
            </a:r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r>
              <a:rPr lang="it-IT" sz="2600" dirty="0"/>
              <a:t>In MPAI sono definiti in documenti appositi.</a:t>
            </a:r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r>
              <a:rPr lang="it-IT" sz="2600" b="1" dirty="0"/>
              <a:t>L’obiettivo di questa tesi è la scrittura dei test di conformità in Python. </a:t>
            </a:r>
            <a:r>
              <a:rPr lang="it-IT" sz="2600" dirty="0"/>
              <a:t>È stata utilizzata la libreria </a:t>
            </a:r>
            <a:r>
              <a:rPr lang="it-IT" sz="2600" dirty="0" err="1"/>
              <a:t>pytest</a:t>
            </a:r>
            <a:r>
              <a:rPr lang="it-IT" sz="2600" dirty="0"/>
              <a:t> coi relativi plugins.</a:t>
            </a:r>
          </a:p>
          <a:p>
            <a:pPr marL="0" indent="0">
              <a:buNone/>
            </a:pPr>
            <a:endParaRPr lang="it-IT" sz="2600" dirty="0"/>
          </a:p>
          <a:p>
            <a:pPr marL="0" indent="0">
              <a:buNone/>
            </a:pPr>
            <a:r>
              <a:rPr lang="it-IT" sz="2600" dirty="0"/>
              <a:t>Si è cercato di seguire una procedura aderente al </a:t>
            </a:r>
            <a:r>
              <a:rPr lang="it-IT" sz="2600" b="1" i="1" dirty="0"/>
              <a:t>Test </a:t>
            </a:r>
            <a:r>
              <a:rPr lang="it-IT" sz="2600" b="1" i="1" dirty="0" err="1"/>
              <a:t>Driven</a:t>
            </a:r>
            <a:r>
              <a:rPr lang="it-IT" sz="2600" b="1" i="1" dirty="0"/>
              <a:t> Development</a:t>
            </a:r>
            <a:r>
              <a:rPr lang="it-IT" sz="2600" dirty="0"/>
              <a:t> (TDD): test in parallelo allo sviluppo e </a:t>
            </a:r>
            <a:r>
              <a:rPr lang="it-IT" sz="2600" dirty="0" err="1"/>
              <a:t>refactoring</a:t>
            </a:r>
            <a:r>
              <a:rPr lang="it-IT" sz="2600" dirty="0"/>
              <a:t>.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354761" cy="7949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Test di conformità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ABE3311-DFF1-18CF-3F01-EF9C794B6E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8395" y="2316272"/>
            <a:ext cx="3729404" cy="42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83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o 12">
            <a:extLst>
              <a:ext uri="{FF2B5EF4-FFF2-40B4-BE49-F238E27FC236}">
                <a16:creationId xmlns:a16="http://schemas.microsoft.com/office/drawing/2014/main" id="{75EAD9F2-2EF5-53BE-F43D-884A8D2671A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14" name="Rettangolo 13">
              <a:extLst>
                <a:ext uri="{FF2B5EF4-FFF2-40B4-BE49-F238E27FC236}">
                  <a16:creationId xmlns:a16="http://schemas.microsoft.com/office/drawing/2014/main" id="{A1EE862A-F195-3879-7BDD-C32ABA5B7FE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15" name="Immagine 14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EF1DAB83-A9D1-A565-453F-90A18BCA45C8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6" name="Immagine 15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318F7A3E-B335-965E-B1AD-E81EB5DCC0F7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1172208"/>
            <a:ext cx="4859371" cy="1294318"/>
          </a:xfrm>
        </p:spPr>
        <p:txBody>
          <a:bodyPr numCol="1">
            <a:noAutofit/>
          </a:bodyPr>
          <a:lstStyle/>
          <a:p>
            <a:pPr marL="0" indent="0">
              <a:buNone/>
            </a:pPr>
            <a:r>
              <a:rPr lang="it-IT" sz="2400" dirty="0"/>
              <a:t>È l’AIM che si occupa di </a:t>
            </a:r>
            <a:r>
              <a:rPr lang="it-IT" sz="2400" b="1" dirty="0"/>
              <a:t>individuare le irregolarità nell’audio</a:t>
            </a:r>
            <a:r>
              <a:rPr lang="it-IT" sz="2400" dirty="0"/>
              <a:t> e di </a:t>
            </a:r>
            <a:r>
              <a:rPr lang="it-IT" sz="2400" b="1" dirty="0"/>
              <a:t>fornirle</a:t>
            </a:r>
            <a:r>
              <a:rPr lang="it-IT" sz="2400" dirty="0"/>
              <a:t> al Video </a:t>
            </a:r>
            <a:r>
              <a:rPr lang="it-IT" sz="2400" dirty="0" err="1"/>
              <a:t>Analyser</a:t>
            </a:r>
            <a:r>
              <a:rPr lang="it-IT" sz="2400" dirty="0"/>
              <a:t> e al Tape </a:t>
            </a:r>
            <a:r>
              <a:rPr lang="it-IT" sz="2400" dirty="0" err="1"/>
              <a:t>Irregularity</a:t>
            </a:r>
            <a:r>
              <a:rPr lang="it-IT" sz="2400" dirty="0"/>
              <a:t> </a:t>
            </a:r>
            <a:r>
              <a:rPr lang="it-IT" sz="2400" dirty="0" err="1"/>
              <a:t>Classifier</a:t>
            </a:r>
            <a:r>
              <a:rPr lang="it-IT" sz="2400" dirty="0"/>
              <a:t>.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354761" cy="7949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ARP Audio </a:t>
            </a:r>
            <a:r>
              <a:rPr lang="it-IT" b="1" dirty="0" err="1">
                <a:solidFill>
                  <a:schemeClr val="bg1"/>
                </a:solidFill>
              </a:rPr>
              <a:t>Analyser</a:t>
            </a:r>
            <a:endParaRPr lang="it-IT" b="1" dirty="0">
              <a:solidFill>
                <a:schemeClr val="bg1"/>
              </a:solidFill>
            </a:endParaRPr>
          </a:p>
        </p:txBody>
      </p:sp>
      <p:pic>
        <p:nvPicPr>
          <p:cNvPr id="8" name="Immagine 7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B2B2E56B-80D8-11BB-6C49-A5F795D2DAC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67"/>
          <a:stretch/>
        </p:blipFill>
        <p:spPr>
          <a:xfrm>
            <a:off x="5148330" y="1367531"/>
            <a:ext cx="4510020" cy="180394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C68D972F-AC6A-80A5-D3EE-71EEFA6651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7650" y="2512109"/>
            <a:ext cx="2981933" cy="4007502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8C377CA-F429-C539-D077-B68E837A07A5}"/>
              </a:ext>
            </a:extLst>
          </p:cNvPr>
          <p:cNvSpPr txBox="1"/>
          <p:nvPr/>
        </p:nvSpPr>
        <p:spPr>
          <a:xfrm>
            <a:off x="173038" y="6455573"/>
            <a:ext cx="326461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i="1" dirty="0"/>
              <a:t>Test di conformità richiesti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3667735-C8F6-A3D4-22DD-7B21E8B3AA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29583" y="2546535"/>
            <a:ext cx="3264611" cy="3828891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4C21DB4A-D1EB-113C-84C9-9DAEBE74AD90}"/>
              </a:ext>
            </a:extLst>
          </p:cNvPr>
          <p:cNvSpPr txBox="1"/>
          <p:nvPr/>
        </p:nvSpPr>
        <p:spPr>
          <a:xfrm>
            <a:off x="6516533" y="3328438"/>
            <a:ext cx="37387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Operazioni svolte: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Verifica calcolo offset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Controllo tipo file WAV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Controllo efficacia di classificazione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Problema di overflow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/>
              <a:t>Workaround</a:t>
            </a:r>
            <a:r>
              <a:rPr lang="it-IT" sz="2400" dirty="0"/>
              <a:t> uso di : al posto di .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EC94C33-DFDE-EC29-2DB3-8DCC205A4D5B}"/>
              </a:ext>
            </a:extLst>
          </p:cNvPr>
          <p:cNvSpPr txBox="1"/>
          <p:nvPr/>
        </p:nvSpPr>
        <p:spPr>
          <a:xfrm>
            <a:off x="3736947" y="6283822"/>
            <a:ext cx="2432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/>
              <a:t>Report da compilare</a:t>
            </a:r>
          </a:p>
          <a:p>
            <a:pPr algn="ctr"/>
            <a:r>
              <a:rPr lang="it-IT" sz="1600" i="1" dirty="0"/>
              <a:t>ad ogni esecuzione dei test</a:t>
            </a:r>
          </a:p>
        </p:txBody>
      </p:sp>
    </p:spTree>
    <p:extLst>
      <p:ext uri="{BB962C8B-B14F-4D97-AF65-F5344CB8AC3E}">
        <p14:creationId xmlns:p14="http://schemas.microsoft.com/office/powerpoint/2010/main" val="2226783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po 15">
            <a:extLst>
              <a:ext uri="{FF2B5EF4-FFF2-40B4-BE49-F238E27FC236}">
                <a16:creationId xmlns:a16="http://schemas.microsoft.com/office/drawing/2014/main" id="{A32B98CD-76A0-D38E-ACC6-6B12222A489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FAB0985E-D578-5B6B-584A-ACA59D3AC75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18" name="Immagine 17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067C664E-E673-9E90-5A27-471926EAF9DB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9" name="Immagine 18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78DA2684-625C-9683-59DD-82BE211B579E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47" y="1261401"/>
            <a:ext cx="5989983" cy="1773630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it-IT" sz="2400" dirty="0"/>
              <a:t>È l’AIM che si occupa di </a:t>
            </a:r>
            <a:r>
              <a:rPr lang="it-IT" sz="2400" b="1" dirty="0"/>
              <a:t>raccogliere tutti i file elaborati</a:t>
            </a:r>
            <a:r>
              <a:rPr lang="it-IT" sz="2400" dirty="0"/>
              <a:t> nell’AIW e di restituire in </a:t>
            </a:r>
            <a:r>
              <a:rPr lang="it-IT" sz="2400" b="1" dirty="0"/>
              <a:t>output</a:t>
            </a:r>
            <a:r>
              <a:rPr lang="it-IT" sz="2400" dirty="0"/>
              <a:t> una </a:t>
            </a:r>
            <a:r>
              <a:rPr lang="it-IT" sz="2400" b="1" dirty="0"/>
              <a:t>copia di accesso</a:t>
            </a:r>
            <a:r>
              <a:rPr lang="it-IT" sz="2400" dirty="0"/>
              <a:t> dei file ed una coi </a:t>
            </a:r>
            <a:r>
              <a:rPr lang="it-IT" sz="2400" b="1" dirty="0"/>
              <a:t>file grezzi </a:t>
            </a:r>
            <a:r>
              <a:rPr lang="it-IT" sz="2400" dirty="0"/>
              <a:t>accompagnati dalle irregolarità trovate.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354761" cy="794962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ARP </a:t>
            </a:r>
            <a:r>
              <a:rPr lang="it-IT" b="1" dirty="0" err="1">
                <a:solidFill>
                  <a:schemeClr val="bg1"/>
                </a:solidFill>
              </a:rPr>
              <a:t>Packager</a:t>
            </a:r>
            <a:endParaRPr lang="it-IT" b="1" dirty="0">
              <a:solidFill>
                <a:schemeClr val="bg1"/>
              </a:solidFill>
            </a:endParaRPr>
          </a:p>
        </p:txBody>
      </p:sp>
      <p:pic>
        <p:nvPicPr>
          <p:cNvPr id="11" name="Immagine 10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788ED92C-8889-EDA6-7A23-6DB5C78B93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996" y="1194406"/>
            <a:ext cx="3803004" cy="2345039"/>
          </a:xfrm>
          <a:prstGeom prst="rect">
            <a:avLst/>
          </a:prstGeom>
        </p:spPr>
      </p:pic>
      <p:grpSp>
        <p:nvGrpSpPr>
          <p:cNvPr id="15" name="Gruppo 14">
            <a:extLst>
              <a:ext uri="{FF2B5EF4-FFF2-40B4-BE49-F238E27FC236}">
                <a16:creationId xmlns:a16="http://schemas.microsoft.com/office/drawing/2014/main" id="{80FFBF90-8B3C-6F8B-3C05-55338308FEB5}"/>
              </a:ext>
            </a:extLst>
          </p:cNvPr>
          <p:cNvGrpSpPr/>
          <p:nvPr/>
        </p:nvGrpSpPr>
        <p:grpSpPr>
          <a:xfrm>
            <a:off x="157812" y="2701471"/>
            <a:ext cx="3217686" cy="4039123"/>
            <a:chOff x="5589114" y="2402606"/>
            <a:chExt cx="3601233" cy="4477389"/>
          </a:xfrm>
        </p:grpSpPr>
        <p:pic>
          <p:nvPicPr>
            <p:cNvPr id="13" name="Immagine 12" descr="Tabella dei test di conformità.">
              <a:extLst>
                <a:ext uri="{FF2B5EF4-FFF2-40B4-BE49-F238E27FC236}">
                  <a16:creationId xmlns:a16="http://schemas.microsoft.com/office/drawing/2014/main" id="{55A8D874-4FCA-476A-0007-E17990B72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89114" y="2402606"/>
              <a:ext cx="3601233" cy="4102100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351D6EDF-C63A-2D28-E658-C7BA54BC887D}"/>
                </a:ext>
              </a:extLst>
            </p:cNvPr>
            <p:cNvSpPr txBox="1"/>
            <p:nvPr/>
          </p:nvSpPr>
          <p:spPr>
            <a:xfrm>
              <a:off x="5967594" y="6504706"/>
              <a:ext cx="2844274" cy="3752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600" i="1" dirty="0"/>
                <a:t>Test di conformità richiesti</a:t>
              </a:r>
            </a:p>
          </p:txBody>
        </p:sp>
      </p:grpSp>
      <p:pic>
        <p:nvPicPr>
          <p:cNvPr id="4" name="Immagine 3">
            <a:extLst>
              <a:ext uri="{FF2B5EF4-FFF2-40B4-BE49-F238E27FC236}">
                <a16:creationId xmlns:a16="http://schemas.microsoft.com/office/drawing/2014/main" id="{DCD01964-A310-433C-2636-10ABA34B9F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56527" y="2701471"/>
            <a:ext cx="2910811" cy="370056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3400A06F-8F7D-0CA1-1CF4-6307E007A097}"/>
              </a:ext>
            </a:extLst>
          </p:cNvPr>
          <p:cNvSpPr txBox="1"/>
          <p:nvPr/>
        </p:nvSpPr>
        <p:spPr>
          <a:xfrm>
            <a:off x="6267338" y="3641651"/>
            <a:ext cx="352344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Operazioni svolte: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Confronto audio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Confronto 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Problematiche nella creazione di file audio + 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/>
              <a:t>Refactoring</a:t>
            </a:r>
            <a:endParaRPr lang="it-IT" sz="24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092E670-8A86-568B-FF30-7E7783EB86E0}"/>
              </a:ext>
            </a:extLst>
          </p:cNvPr>
          <p:cNvSpPr txBox="1"/>
          <p:nvPr/>
        </p:nvSpPr>
        <p:spPr>
          <a:xfrm>
            <a:off x="3736947" y="6319307"/>
            <a:ext cx="2432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i="1" dirty="0"/>
              <a:t>Report da compilare</a:t>
            </a:r>
          </a:p>
          <a:p>
            <a:pPr algn="ctr"/>
            <a:r>
              <a:rPr lang="it-IT" sz="1600" i="1" dirty="0"/>
              <a:t>ad ogni esecuzione dei test</a:t>
            </a:r>
          </a:p>
        </p:txBody>
      </p:sp>
    </p:spTree>
    <p:extLst>
      <p:ext uri="{BB962C8B-B14F-4D97-AF65-F5344CB8AC3E}">
        <p14:creationId xmlns:p14="http://schemas.microsoft.com/office/powerpoint/2010/main" val="912426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o 11">
            <a:extLst>
              <a:ext uri="{FF2B5EF4-FFF2-40B4-BE49-F238E27FC236}">
                <a16:creationId xmlns:a16="http://schemas.microsoft.com/office/drawing/2014/main" id="{E0D48257-3D0E-3138-2393-6D36C6164D0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1092200"/>
            <a:chOff x="0" y="0"/>
            <a:chExt cx="9906000" cy="1092200"/>
          </a:xfrm>
        </p:grpSpPr>
        <p:sp>
          <p:nvSpPr>
            <p:cNvPr id="16" name="Rettangolo 15">
              <a:extLst>
                <a:ext uri="{FF2B5EF4-FFF2-40B4-BE49-F238E27FC236}">
                  <a16:creationId xmlns:a16="http://schemas.microsoft.com/office/drawing/2014/main" id="{FC30C6FD-3AA8-1106-6346-4D54FB1B02F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1092200"/>
            </a:xfrm>
            <a:prstGeom prst="rect">
              <a:avLst/>
            </a:prstGeom>
            <a:solidFill>
              <a:srgbClr val="9B001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63" dirty="0"/>
            </a:p>
          </p:txBody>
        </p:sp>
        <p:pic>
          <p:nvPicPr>
            <p:cNvPr id="17" name="Immagine 16" descr="Immagine che contiene testo, Carattere, logo, simbolo&#10;&#10;Descrizione generata automaticamente">
              <a:extLst>
                <a:ext uri="{FF2B5EF4-FFF2-40B4-BE49-F238E27FC236}">
                  <a16:creationId xmlns:a16="http://schemas.microsoft.com/office/drawing/2014/main" id="{2D903075-7254-3F14-1B0F-8DBB2EAB1AF2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509" b="23859"/>
            <a:stretch/>
          </p:blipFill>
          <p:spPr>
            <a:xfrm>
              <a:off x="7816645" y="148750"/>
              <a:ext cx="2089355" cy="796521"/>
            </a:xfrm>
            <a:prstGeom prst="rect">
              <a:avLst/>
            </a:prstGeom>
          </p:spPr>
        </p:pic>
        <p:pic>
          <p:nvPicPr>
            <p:cNvPr id="18" name="Immagine 17" descr="Immagine che contiene testo, Carattere, Elementi grafici, schermata&#10;&#10;Descrizione generata automaticamente">
              <a:extLst>
                <a:ext uri="{FF2B5EF4-FFF2-40B4-BE49-F238E27FC236}">
                  <a16:creationId xmlns:a16="http://schemas.microsoft.com/office/drawing/2014/main" id="{0FC991D2-0BFB-81B0-5AFD-F07AEA225772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533" y="97906"/>
              <a:ext cx="1502195" cy="897284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668807-0CB1-B326-B4F7-F884995F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1362444"/>
            <a:ext cx="3898900" cy="995160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it-IT" sz="2600" dirty="0"/>
              <a:t>Confronto </a:t>
            </a:r>
            <a:r>
              <a:rPr lang="it-IT" sz="2600" b="1" dirty="0"/>
              <a:t>hash</a:t>
            </a:r>
            <a:r>
              <a:rPr lang="it-IT" sz="2600" dirty="0"/>
              <a:t> (</a:t>
            </a:r>
            <a:r>
              <a:rPr lang="it-IT" sz="2600" i="1" dirty="0" err="1"/>
              <a:t>hashlib</a:t>
            </a:r>
            <a:r>
              <a:rPr lang="it-IT" sz="2600" dirty="0"/>
              <a:t>)</a:t>
            </a:r>
          </a:p>
          <a:p>
            <a:pPr marL="0" indent="0">
              <a:buNone/>
            </a:pPr>
            <a:r>
              <a:rPr lang="it-IT" sz="2600" dirty="0"/>
              <a:t>Confronto libreria </a:t>
            </a:r>
            <a:r>
              <a:rPr lang="it-IT" sz="2600" i="1" dirty="0" err="1"/>
              <a:t>filecmp</a:t>
            </a:r>
            <a:endParaRPr lang="it-IT" sz="2600" i="1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BB26EDD-7D23-EDED-1C28-3C578DAD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38" y="169200"/>
            <a:ext cx="6354761" cy="794962"/>
          </a:xfrm>
        </p:spPr>
        <p:txBody>
          <a:bodyPr>
            <a:normAutofit/>
          </a:bodyPr>
          <a:lstStyle/>
          <a:p>
            <a:r>
              <a:rPr lang="it-IT" b="1" dirty="0" err="1">
                <a:solidFill>
                  <a:schemeClr val="bg1"/>
                </a:solidFill>
              </a:rPr>
              <a:t>Packager</a:t>
            </a:r>
            <a:r>
              <a:rPr lang="it-IT" b="1" dirty="0">
                <a:solidFill>
                  <a:schemeClr val="bg1"/>
                </a:solidFill>
              </a:rPr>
              <a:t> – Confronto audio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73F803A-B1B8-580D-CE6C-DBE8865262CE}"/>
              </a:ext>
            </a:extLst>
          </p:cNvPr>
          <p:cNvSpPr txBox="1"/>
          <p:nvPr/>
        </p:nvSpPr>
        <p:spPr>
          <a:xfrm>
            <a:off x="4705350" y="1565798"/>
            <a:ext cx="63030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/>
              <a:t>NO</a:t>
            </a:r>
          </a:p>
        </p:txBody>
      </p:sp>
      <p:sp>
        <p:nvSpPr>
          <p:cNvPr id="8" name="Parentesi graffa chiusa 7">
            <a:extLst>
              <a:ext uri="{FF2B5EF4-FFF2-40B4-BE49-F238E27FC236}">
                <a16:creationId xmlns:a16="http://schemas.microsoft.com/office/drawing/2014/main" id="{8AC5F784-3623-284F-B822-ED30BA040367}"/>
              </a:ext>
            </a:extLst>
          </p:cNvPr>
          <p:cNvSpPr/>
          <p:nvPr/>
        </p:nvSpPr>
        <p:spPr>
          <a:xfrm>
            <a:off x="4203701" y="1453245"/>
            <a:ext cx="361950" cy="717550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8DB8FEE-2FEF-4903-B6A0-81D79F389E67}"/>
              </a:ext>
            </a:extLst>
          </p:cNvPr>
          <p:cNvSpPr txBox="1"/>
          <p:nvPr/>
        </p:nvSpPr>
        <p:spPr>
          <a:xfrm>
            <a:off x="5576522" y="1400857"/>
            <a:ext cx="325755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600" dirty="0"/>
              <a:t>Perché </a:t>
            </a:r>
            <a:r>
              <a:rPr lang="it-IT" sz="2600" b="1" dirty="0"/>
              <a:t>i file non sono esattamente identici</a:t>
            </a:r>
            <a:r>
              <a:rPr lang="it-IT" sz="2600" dirty="0"/>
              <a:t>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C0AAAEA-7A4D-C938-72CC-7DB2A711D0DC}"/>
              </a:ext>
            </a:extLst>
          </p:cNvPr>
          <p:cNvSpPr txBox="1"/>
          <p:nvPr/>
        </p:nvSpPr>
        <p:spPr>
          <a:xfrm>
            <a:off x="247650" y="2370842"/>
            <a:ext cx="940435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600" dirty="0"/>
              <a:t>Dato che si ricerca che il suono sia il medesimo: </a:t>
            </a:r>
            <a:r>
              <a:rPr lang="it-IT" sz="2600" b="1" i="1" dirty="0" err="1"/>
              <a:t>fingerprinting</a:t>
            </a:r>
            <a:r>
              <a:rPr lang="it-IT" sz="2600" dirty="0"/>
              <a:t>.</a:t>
            </a:r>
          </a:p>
          <a:p>
            <a:r>
              <a:rPr lang="it-IT" sz="2600" dirty="0"/>
              <a:t>È stata usata la libreria </a:t>
            </a:r>
            <a:r>
              <a:rPr lang="it-IT" sz="2600" i="1" dirty="0" err="1"/>
              <a:t>pyacoustid</a:t>
            </a:r>
            <a:r>
              <a:rPr lang="it-IT" sz="2600" dirty="0"/>
              <a:t> che si basa su </a:t>
            </a:r>
            <a:r>
              <a:rPr lang="it-IT" sz="2600" i="1" dirty="0" err="1"/>
              <a:t>chromaprint</a:t>
            </a:r>
            <a:r>
              <a:rPr lang="it-IT" sz="2600" dirty="0"/>
              <a:t>.</a:t>
            </a:r>
          </a:p>
          <a:p>
            <a:endParaRPr lang="it-IT" sz="2400" dirty="0"/>
          </a:p>
          <a:p>
            <a:r>
              <a:rPr lang="it-IT" sz="2600" dirty="0"/>
              <a:t>È stata scelta una soglia del 70% e non del 100% perché gli audio non sono esattamente uguali a causa della sincronizzazione audio/video.</a:t>
            </a:r>
          </a:p>
          <a:p>
            <a:endParaRPr lang="it-IT" sz="2400" dirty="0"/>
          </a:p>
          <a:p>
            <a:r>
              <a:rPr lang="it-IT" sz="2600" dirty="0"/>
              <a:t>Inizialmente la libreria </a:t>
            </a:r>
            <a:r>
              <a:rPr lang="it-IT" sz="2600" dirty="0" err="1"/>
              <a:t>pyacoustid</a:t>
            </a:r>
            <a:r>
              <a:rPr lang="it-IT" sz="2600" dirty="0"/>
              <a:t> non confrontava le impronte correttamente, sono state effettuate delle </a:t>
            </a:r>
            <a:r>
              <a:rPr lang="it-IT" sz="2600" b="1" dirty="0"/>
              <a:t>PR</a:t>
            </a:r>
            <a:r>
              <a:rPr lang="it-IT" sz="2600" dirty="0"/>
              <a:t> sul GitHub per aggiustare il funzionamento assieme al </a:t>
            </a:r>
            <a:r>
              <a:rPr lang="it-IT" sz="2600" dirty="0" err="1"/>
              <a:t>mantainer</a:t>
            </a:r>
            <a:r>
              <a:rPr lang="it-IT" sz="2600" dirty="0"/>
              <a:t>.</a:t>
            </a:r>
          </a:p>
          <a:p>
            <a:r>
              <a:rPr lang="it-IT" sz="2600" dirty="0"/>
              <a:t>(free software e open source)</a:t>
            </a:r>
          </a:p>
        </p:txBody>
      </p:sp>
    </p:spTree>
    <p:extLst>
      <p:ext uri="{BB962C8B-B14F-4D97-AF65-F5344CB8AC3E}">
        <p14:creationId xmlns:p14="http://schemas.microsoft.com/office/powerpoint/2010/main" val="35947509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862</Words>
  <Application>Microsoft Office PowerPoint</Application>
  <PresentationFormat>A4 (21x29,7 cm)</PresentationFormat>
  <Paragraphs>106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di Office</vt:lpstr>
      <vt:lpstr>Sviluppo e testing di Software conforme allo standard IEEE 3302-2022 per una codifica audio ad alta qualità per la conservazione del patrimonio culturale musicale utilizzando un approccio Test-Driven Development</vt:lpstr>
      <vt:lpstr>Conservazione</vt:lpstr>
      <vt:lpstr>MPAI</vt:lpstr>
      <vt:lpstr>MPAI-CAE-ARP</vt:lpstr>
      <vt:lpstr>ARP - Classificatori</vt:lpstr>
      <vt:lpstr>Test di conformità</vt:lpstr>
      <vt:lpstr>ARP Audio Analyser</vt:lpstr>
      <vt:lpstr>ARP Packager</vt:lpstr>
      <vt:lpstr>Packager – Confronto audio</vt:lpstr>
      <vt:lpstr>Packager – Confronto video</vt:lpstr>
      <vt:lpstr>Parallelizzazione</vt:lpstr>
      <vt:lpstr>Conclusioni</vt:lpstr>
      <vt:lpstr>Grazie per 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Sviluppo e testing di Software conforme allo standard IEEE 3302-2022 per una codifica audio ad alta qualità per la conservazione del patrimonio culturale musicale utilizzando un approccio Test-Driven Development</dc:title>
  <dc:creator>Alberto Pasqualetto</dc:creator>
  <cp:lastModifiedBy>Alberto Pasqualetto</cp:lastModifiedBy>
  <cp:revision>30</cp:revision>
  <dcterms:created xsi:type="dcterms:W3CDTF">2023-09-26T15:54:01Z</dcterms:created>
  <dcterms:modified xsi:type="dcterms:W3CDTF">2023-09-28T20:27:33Z</dcterms:modified>
</cp:coreProperties>
</file>

<file path=docProps/thumbnail.jpeg>
</file>